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313" r:id="rId3"/>
    <p:sldId id="339" r:id="rId4"/>
    <p:sldId id="340" r:id="rId5"/>
    <p:sldId id="346" r:id="rId6"/>
    <p:sldId id="341" r:id="rId7"/>
    <p:sldId id="342" r:id="rId8"/>
    <p:sldId id="343" r:id="rId9"/>
    <p:sldId id="344" r:id="rId10"/>
    <p:sldId id="336" r:id="rId11"/>
    <p:sldId id="33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B70D"/>
    <a:srgbClr val="39471D"/>
    <a:srgbClr val="0B0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583" autoAdjust="0"/>
    <p:restoredTop sz="94713" autoAdjust="0"/>
  </p:normalViewPr>
  <p:slideViewPr>
    <p:cSldViewPr>
      <p:cViewPr>
        <p:scale>
          <a:sx n="50" d="100"/>
          <a:sy n="50" d="100"/>
        </p:scale>
        <p:origin x="-127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F95C1-F20F-459D-90CA-EAB54943C8EF}" type="datetimeFigureOut">
              <a:rPr lang="en-US" smtClean="0"/>
              <a:pPr/>
              <a:t>3/12/2014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5651A-CDA8-4F4B-BB87-1300544C2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58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97E50-0DAB-4C8F-86AC-AEB841ACE727}" type="datetime1">
              <a:rPr lang="en-US" smtClean="0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61321-5C81-40B1-95CE-782BD53674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42AFD-C685-426F-8003-AD6A48B24D69}" type="datetime1">
              <a:rPr lang="en-US" smtClean="0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6E7C-9A46-4C2D-B1C7-448458804A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F530-B1DD-4855-97FE-CBDB90303840}" type="datetime1">
              <a:rPr lang="en-US" smtClean="0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F51A-ABF8-4AB4-8B8F-7565D9CF45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EC761-B232-40C2-8ED8-BB8C5648CBEA}" type="datetime1">
              <a:rPr lang="en-US" smtClean="0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77B44-3268-443E-90D7-0A8DB5C482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475A0-0B22-4286-9155-5A38345867FA}" type="datetime1">
              <a:rPr lang="en-US" smtClean="0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0D6D4-D0B7-4CCF-B622-6DB3A7C82C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362A2-E70E-4D00-A2EC-D663E783067B}" type="datetime1">
              <a:rPr lang="en-US" smtClean="0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89B75-EDDE-4431-B47B-2EF0980C12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7EFD-47CD-41F4-BA9F-7CC238CB4A03}" type="datetime1">
              <a:rPr lang="en-US" smtClean="0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20F1B-0257-4557-8C10-072986F3D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BE8F7-C145-4216-9D3E-E317E11D78CD}" type="datetime1">
              <a:rPr lang="en-US" smtClean="0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40FB1-4267-4590-9585-30C376B7EF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013E1-E7DF-41E5-9131-E472856374E0}" type="datetime1">
              <a:rPr lang="en-US" smtClean="0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A16E4-E5B1-41F6-8A3C-B319C31BCE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D345A-6ABA-479E-887F-D2DE7817C677}" type="datetime1">
              <a:rPr lang="en-US" smtClean="0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B2B9-538B-426F-A01F-7ED8BD6A3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457B0-604B-4419-B34A-0E6B0163A36C}" type="datetime1">
              <a:rPr lang="en-US" smtClean="0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AE12C-FC96-467C-9D22-484A718217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666458-D004-40CE-A658-7AB79F2AB6F2}" type="datetime1">
              <a:rPr lang="en-US" smtClean="0"/>
              <a:pPr>
                <a:defRPr/>
              </a:pPr>
              <a:t>3/12/2014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3C3A87-1BF8-4CB5-8BD6-4541658534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343400" y="2362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Financing for Energy Performance Contracts in Nevada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27600" y="4237672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7375E"/>
                </a:solidFill>
              </a:rPr>
              <a:t>February 6, 2014</a:t>
            </a:r>
          </a:p>
          <a:p>
            <a:pPr algn="ctr"/>
            <a:r>
              <a:rPr lang="en-US" dirty="0" smtClean="0">
                <a:solidFill>
                  <a:srgbClr val="17375E"/>
                </a:solidFill>
              </a:rPr>
              <a:t>Henderson, Nevada</a:t>
            </a:r>
          </a:p>
          <a:p>
            <a:pPr algn="ctr"/>
            <a:r>
              <a:rPr lang="en-US" dirty="0" smtClean="0">
                <a:solidFill>
                  <a:srgbClr val="17375E"/>
                </a:solidFill>
              </a:rPr>
              <a:t>Presented by:</a:t>
            </a:r>
          </a:p>
          <a:p>
            <a:pPr algn="ctr"/>
            <a:r>
              <a:rPr lang="en-US" dirty="0" smtClean="0">
                <a:solidFill>
                  <a:srgbClr val="17375E"/>
                </a:solidFill>
              </a:rPr>
              <a:t>Dan Dowell</a:t>
            </a:r>
          </a:p>
          <a:p>
            <a:pPr algn="ctr"/>
            <a:r>
              <a:rPr lang="en-US" dirty="0" smtClean="0">
                <a:solidFill>
                  <a:srgbClr val="17375E"/>
                </a:solidFill>
              </a:rPr>
              <a:t>ABM Facility Services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152400"/>
            <a:ext cx="1638300" cy="1638300"/>
          </a:xfrm>
          <a:prstGeom prst="rect">
            <a:avLst/>
          </a:prstGeom>
        </p:spPr>
      </p:pic>
      <p:pic>
        <p:nvPicPr>
          <p:cNvPr id="8" name="Picture 7" descr="303272591_62b13c743f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6358" y="2057400"/>
            <a:ext cx="3437042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38"/>
          <p:cNvSpPr txBox="1">
            <a:spLocks noChangeArrowheads="1"/>
          </p:cNvSpPr>
          <p:nvPr/>
        </p:nvSpPr>
        <p:spPr bwMode="auto">
          <a:xfrm>
            <a:off x="762000" y="1253728"/>
            <a:ext cx="8001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At least 40 individual project financings completed since 1999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	State/Local Governments Participants: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School Districts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Douglas County SD (2 Phases)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Lincoln County SD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Mineral County SD (QZABs)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Pershing County SD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Washoe County SD (6 Phases)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White Pine County SD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Cities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Carson City (2 Phases)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Henderson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Las Vegas (CREBs, QECBs)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Reno (3 Phases – QECBs, CREBs, etc.)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304800"/>
            <a:ext cx="5181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6C8600"/>
                </a:solidFill>
                <a:latin typeface="Calibri" pitchFamily="34" charset="0"/>
                <a:ea typeface="+mj-ea"/>
                <a:cs typeface="Calibri" pitchFamily="34" charset="0"/>
              </a:rPr>
              <a:t>Progress to Date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C86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700" y="0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2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38"/>
          <p:cNvSpPr txBox="1">
            <a:spLocks noChangeArrowheads="1"/>
          </p:cNvSpPr>
          <p:nvPr/>
        </p:nvSpPr>
        <p:spPr bwMode="auto">
          <a:xfrm>
            <a:off x="533400" y="1371600"/>
            <a:ext cx="8001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At least 40 individual project financings completed since 1999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	State/Local Government Participants: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Counties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Pershing County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Washoe County (not financed)</a:t>
            </a:r>
            <a:endParaRPr lang="en-US" dirty="0" smtClean="0">
              <a:solidFill>
                <a:prstClr val="black"/>
              </a:solidFill>
              <a:latin typeface="+mn-lt"/>
            </a:endParaRP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 Higher Education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 UNLV (4 Phases)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  Western Nevada Community College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 State Agencies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  Administration – Capitol Complexes  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solidFill>
                  <a:prstClr val="black"/>
                </a:solidFill>
                <a:latin typeface="+mn-lt"/>
              </a:rPr>
              <a:t>  Corrections (Several Phases)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 Health and Human Services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 Other Entities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 Las Vegas Valley Water District (CREBs)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 Southern Nevada Water Authority (CREBs)</a:t>
            </a:r>
            <a:endParaRPr lang="en-US" dirty="0">
              <a:solidFill>
                <a:prstClr val="black"/>
              </a:solidFill>
              <a:latin typeface="+mn-lt"/>
            </a:endParaRP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endParaRPr lang="en-US" dirty="0" smtClean="0">
              <a:latin typeface="+mn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457200"/>
            <a:ext cx="5181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6C8600"/>
                </a:solidFill>
                <a:latin typeface="Calibri" pitchFamily="34" charset="0"/>
                <a:ea typeface="+mj-ea"/>
                <a:cs typeface="Calibri" pitchFamily="34" charset="0"/>
              </a:rPr>
              <a:t>Progress to Date (cont.)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C86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0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9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45680" y="0"/>
            <a:ext cx="1638300" cy="1638300"/>
          </a:xfrm>
          <a:prstGeom prst="rect">
            <a:avLst/>
          </a:prstGeom>
        </p:spPr>
      </p:pic>
      <p:sp>
        <p:nvSpPr>
          <p:cNvPr id="2064" name="TextBox 38"/>
          <p:cNvSpPr txBox="1">
            <a:spLocks noChangeArrowheads="1"/>
          </p:cNvSpPr>
          <p:nvPr/>
        </p:nvSpPr>
        <p:spPr bwMode="auto">
          <a:xfrm>
            <a:off x="76200" y="1010245"/>
            <a:ext cx="853440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Separate Statutes for Local Governments and State Agencies</a:t>
            </a:r>
          </a:p>
          <a:p>
            <a:pPr>
              <a:spcAft>
                <a:spcPts val="1200"/>
              </a:spcAft>
            </a:pPr>
            <a:r>
              <a:rPr lang="en-US" sz="2400" b="1" dirty="0" smtClean="0">
                <a:latin typeface="+mn-lt"/>
              </a:rPr>
              <a:t>Local Government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Statute – NRS 332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A performance contract may be financed through a person other than the qualified service company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Savings must be greater than costs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Contract Period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Up to a 15 year term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Payments begin after installation is complete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Must include a non-appropriations clause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Financial Guarantee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 A performance contract must include appropriate financial mechanisms determined to be necessary to the city our county treasurer to ensure that the savings are achieved</a:t>
            </a:r>
          </a:p>
          <a:p>
            <a:pPr lvl="4">
              <a:spcAft>
                <a:spcPts val="0"/>
              </a:spcAft>
            </a:pPr>
            <a:endParaRPr lang="en-US" dirty="0">
              <a:latin typeface="+mn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8600" y="228600"/>
            <a:ext cx="5181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6C8600"/>
                </a:solidFill>
                <a:latin typeface="Calibri" pitchFamily="34" charset="0"/>
                <a:ea typeface="+mj-ea"/>
                <a:cs typeface="Calibri" pitchFamily="34" charset="0"/>
              </a:rPr>
              <a:t>Performance Contracts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C86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38"/>
          <p:cNvSpPr txBox="1">
            <a:spLocks noChangeArrowheads="1"/>
          </p:cNvSpPr>
          <p:nvPr/>
        </p:nvSpPr>
        <p:spPr bwMode="auto">
          <a:xfrm>
            <a:off x="381000" y="1274326"/>
            <a:ext cx="8001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State Agencies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Statute – NRS 333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May be structured as a true performance contract, under which annual saving must meet or exceed the total annual contract payments, including any financing charges</a:t>
            </a:r>
          </a:p>
          <a:p>
            <a:pPr>
              <a:spcAft>
                <a:spcPts val="1200"/>
              </a:spcAft>
              <a:buFont typeface="Wingdings" pitchFamily="2" charset="2"/>
              <a:buChar char="Ø"/>
            </a:pPr>
            <a:r>
              <a:rPr lang="en-US" u="sng" dirty="0" smtClean="0">
                <a:latin typeface="+mn-lt"/>
              </a:rPr>
              <a:t>Alternatively, it may be structured as a shared-savings contract including provisions agreed upon between the agency and ESCO regarding rate of payments based on savings</a:t>
            </a:r>
            <a:endParaRPr lang="en-US" u="sng" dirty="0">
              <a:latin typeface="+mn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381000"/>
            <a:ext cx="5181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6C8600"/>
                </a:solidFill>
                <a:latin typeface="Calibri" pitchFamily="34" charset="0"/>
                <a:ea typeface="+mj-ea"/>
                <a:cs typeface="Calibri" pitchFamily="34" charset="0"/>
              </a:rPr>
              <a:t>Performance Contracts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C86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304800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38"/>
          <p:cNvSpPr txBox="1">
            <a:spLocks noChangeArrowheads="1"/>
          </p:cNvSpPr>
          <p:nvPr/>
        </p:nvSpPr>
        <p:spPr bwMode="auto">
          <a:xfrm>
            <a:off x="304800" y="1066800"/>
            <a:ext cx="8001000" cy="51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20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State Agencies</a:t>
            </a:r>
            <a:endParaRPr lang="en-US" b="1" dirty="0" smtClean="0">
              <a:latin typeface="+mn-lt"/>
            </a:endParaRP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 State may grant a security interest in any property subject to the installment-purchase or lease-purchase contract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  State may offer Certificates of Participation (COPs)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+mn-lt"/>
              </a:rPr>
              <a:t>  Statute authorizes the State to enter into other beneficial agreements, including contracts for professional services (legal, etc.), trust indentures, paying agent agreements, insurance, etc.</a:t>
            </a:r>
          </a:p>
          <a:p>
            <a:pPr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en-US" b="1" u="sng" dirty="0" smtClean="0">
                <a:latin typeface="+mn-lt"/>
              </a:rPr>
              <a:t>  Approvals Required</a:t>
            </a:r>
          </a:p>
          <a:p>
            <a:pPr lvl="1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dirty="0" smtClean="0">
                <a:latin typeface="+mn-lt"/>
              </a:rPr>
              <a:t> </a:t>
            </a:r>
            <a:r>
              <a:rPr lang="en-US" u="sng" dirty="0" smtClean="0">
                <a:latin typeface="+mn-lt"/>
              </a:rPr>
              <a:t>For State Agencies </a:t>
            </a:r>
            <a:r>
              <a:rPr lang="en-US" dirty="0" smtClean="0">
                <a:latin typeface="+mn-lt"/>
              </a:rPr>
              <a:t>- State Board of Examiners</a:t>
            </a:r>
            <a:endParaRPr lang="en-US" dirty="0">
              <a:latin typeface="+mn-lt"/>
            </a:endParaRPr>
          </a:p>
          <a:p>
            <a:pPr lvl="1">
              <a:lnSpc>
                <a:spcPct val="15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u="sng" dirty="0" smtClean="0">
                <a:latin typeface="+mn-lt"/>
              </a:rPr>
              <a:t> For Higher Education </a:t>
            </a:r>
            <a:r>
              <a:rPr lang="en-US" dirty="0" smtClean="0">
                <a:latin typeface="+mn-lt"/>
              </a:rPr>
              <a:t>- Board of Regents of the University of Nevada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8600" y="228600"/>
            <a:ext cx="5181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6C8600"/>
                </a:solidFill>
                <a:latin typeface="Calibri" pitchFamily="34" charset="0"/>
                <a:ea typeface="+mj-ea"/>
                <a:cs typeface="Calibri" pitchFamily="34" charset="0"/>
              </a:rPr>
              <a:t>Performance Contracts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C86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228600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1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38"/>
          <p:cNvSpPr txBox="1">
            <a:spLocks noChangeArrowheads="1"/>
          </p:cNvSpPr>
          <p:nvPr/>
        </p:nvSpPr>
        <p:spPr bwMode="auto">
          <a:xfrm>
            <a:off x="304800" y="1447800"/>
            <a:ext cx="8458200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Funding Options 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Could include a combination of:</a:t>
            </a:r>
          </a:p>
          <a:p>
            <a:pPr lvl="2">
              <a:spcAft>
                <a:spcPts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 Operational Savings</a:t>
            </a:r>
          </a:p>
          <a:p>
            <a:pPr lvl="2">
              <a:spcAft>
                <a:spcPts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 Capital Funds</a:t>
            </a:r>
          </a:p>
          <a:p>
            <a:pPr lvl="2">
              <a:spcAft>
                <a:spcPts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 Grants, Incentives, Rebates</a:t>
            </a:r>
          </a:p>
          <a:p>
            <a:pPr lvl="2">
              <a:spcAft>
                <a:spcPts val="0"/>
              </a:spcAft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  Existing Bond Proceeds</a:t>
            </a:r>
          </a:p>
          <a:p>
            <a:pPr lvl="2">
              <a:spcAft>
                <a:spcPts val="0"/>
              </a:spcAft>
              <a:buFont typeface="Wingdings" pitchFamily="2" charset="2"/>
              <a:buChar char="ü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Other Capital Contribution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Financing Structures</a:t>
            </a:r>
          </a:p>
          <a:p>
            <a:pPr lvl="2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General Obligation Bond – backed by the full faith and credit of a governmental entity</a:t>
            </a:r>
          </a:p>
          <a:p>
            <a:pPr lvl="2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Revenue Bond– backed by a pledge of specific revenues</a:t>
            </a:r>
          </a:p>
          <a:p>
            <a:pPr lvl="2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Medium Term Obligation Bond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Limited to 10 years (depending on asset useful life)</a:t>
            </a:r>
          </a:p>
          <a:p>
            <a:pPr lvl="2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Installment Purchase Agreement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81000" y="609600"/>
            <a:ext cx="5181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rgbClr val="6C8600"/>
                </a:solidFill>
                <a:latin typeface="Calibri" pitchFamily="34" charset="0"/>
                <a:ea typeface="+mj-ea"/>
                <a:cs typeface="Calibri" pitchFamily="34" charset="0"/>
              </a:rPr>
              <a:t>Local Government Financing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C86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700" y="0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38"/>
          <p:cNvSpPr txBox="1">
            <a:spLocks noChangeArrowheads="1"/>
          </p:cNvSpPr>
          <p:nvPr/>
        </p:nvSpPr>
        <p:spPr bwMode="auto">
          <a:xfrm>
            <a:off x="152400" y="1233130"/>
            <a:ext cx="9144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Installment Purchase Agreement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	Overview of an Installment Purchase Agreement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2 party transaction – local government and funding source  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Annual appropriation </a:t>
            </a:r>
            <a:r>
              <a:rPr lang="en-US" dirty="0">
                <a:latin typeface="+mn-lt"/>
              </a:rPr>
              <a:t>o</a:t>
            </a:r>
            <a:r>
              <a:rPr lang="en-US" dirty="0" smtClean="0">
                <a:latin typeface="+mn-lt"/>
              </a:rPr>
              <a:t>bligation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Not technically debt, but . . .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Source of payments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Anticipated from savings, but technically from any lawfully available funds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Payment timing</a:t>
            </a:r>
          </a:p>
          <a:p>
            <a:pPr lvl="4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Installation period, repayment period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Escrow funding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Local government issue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Prepayment options</a:t>
            </a:r>
          </a:p>
          <a:p>
            <a:pPr lvl="3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Timing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4800" y="381000"/>
            <a:ext cx="5181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6C8600"/>
                </a:solidFill>
                <a:latin typeface="Calibri" pitchFamily="34" charset="0"/>
                <a:ea typeface="+mj-ea"/>
                <a:cs typeface="Calibri" pitchFamily="34" charset="0"/>
              </a:rPr>
              <a:t>Financing Options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C86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700" y="152400"/>
            <a:ext cx="1638300" cy="163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5715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Low cost of issuance but typically used under $4 to $5 Million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28644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38"/>
          <p:cNvSpPr txBox="1">
            <a:spLocks noChangeArrowheads="1"/>
          </p:cNvSpPr>
          <p:nvPr/>
        </p:nvSpPr>
        <p:spPr bwMode="auto">
          <a:xfrm>
            <a:off x="228600" y="1143000"/>
            <a:ext cx="86106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Installment Purchase Agreement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Local Government Approval Process:</a:t>
            </a:r>
          </a:p>
          <a:p>
            <a:pPr lv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Local Governing Body (School Board, City Council, etc.)</a:t>
            </a:r>
          </a:p>
          <a:p>
            <a:pPr lv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At least 2 meetings are needed – preliminary and final</a:t>
            </a:r>
          </a:p>
          <a:p>
            <a:pPr lv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Public </a:t>
            </a:r>
            <a:r>
              <a:rPr lang="en-US" dirty="0">
                <a:latin typeface="+mn-lt"/>
              </a:rPr>
              <a:t>h</a:t>
            </a:r>
            <a:r>
              <a:rPr lang="en-US" dirty="0" smtClean="0">
                <a:latin typeface="+mn-lt"/>
              </a:rPr>
              <a:t>earing required</a:t>
            </a:r>
          </a:p>
          <a:p>
            <a:pPr lvl="1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Financing must be approved by 2/3rds majority of the governing body</a:t>
            </a:r>
          </a:p>
          <a:p>
            <a:pPr lvl="1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 Must identify sources of revenues that will be used to pay back the financing (i.e. guaranteed savings)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If the term is longer than 10 years, the Board must make a statement in the resolution comparing the cost of this financing method against other available methods of financing (General Obligation bonds, revenue bonds, etc.)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4800" y="457200"/>
            <a:ext cx="5181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6C8600"/>
                </a:solidFill>
                <a:latin typeface="Calibri" pitchFamily="34" charset="0"/>
                <a:ea typeface="+mj-ea"/>
                <a:cs typeface="Calibri" pitchFamily="34" charset="0"/>
              </a:rPr>
              <a:t>Local Government Financing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C86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228600"/>
            <a:ext cx="1638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38"/>
          <p:cNvSpPr txBox="1">
            <a:spLocks noChangeArrowheads="1"/>
          </p:cNvSpPr>
          <p:nvPr/>
        </p:nvSpPr>
        <p:spPr bwMode="auto">
          <a:xfrm>
            <a:off x="228600" y="1143000"/>
            <a:ext cx="8001000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Installment Purchase Agreement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+mn-lt"/>
              </a:rPr>
              <a:t>Local Government Approval Process:</a:t>
            </a:r>
          </a:p>
          <a:p>
            <a:pPr lvl="1"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Local Governing Body (cont.)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If this statement concludes that the costs of the installment purchase is more expensive that the other available method, the body must further make a statement explaining the reasons for choosing the installment purchased financing instead of a less expensive alternative.</a:t>
            </a:r>
          </a:p>
          <a:p>
            <a:pPr lvl="2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en-US" dirty="0" smtClean="0">
                <a:latin typeface="+mn-lt"/>
              </a:rPr>
              <a:t>  If the term is longer than 10 years, the transaction must be approved by the local Debt Management Commission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dirty="0" smtClean="0">
              <a:latin typeface="+mn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04800" y="457200"/>
            <a:ext cx="5181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6C8600"/>
                </a:solidFill>
                <a:latin typeface="Calibri" pitchFamily="34" charset="0"/>
                <a:ea typeface="+mj-ea"/>
                <a:cs typeface="Calibri" pitchFamily="34" charset="0"/>
              </a:rPr>
              <a:t>Local Government Financing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C86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5700" y="0"/>
            <a:ext cx="1638300" cy="1638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562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Size of Project Will Dictate Term &amp; Structure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13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38"/>
          <p:cNvSpPr txBox="1">
            <a:spLocks noChangeArrowheads="1"/>
          </p:cNvSpPr>
          <p:nvPr/>
        </p:nvSpPr>
        <p:spPr bwMode="auto">
          <a:xfrm>
            <a:off x="152400" y="1143000"/>
            <a:ext cx="55626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Trends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err="1" smtClean="0">
                <a:latin typeface="+mn-lt"/>
              </a:rPr>
              <a:t>Avg</a:t>
            </a:r>
            <a:r>
              <a:rPr lang="en-US" dirty="0" smtClean="0">
                <a:latin typeface="+mn-lt"/>
              </a:rPr>
              <a:t> Age of School Buildings 60 Years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Cost of Capital – Cheapest Since Late 1940s/50s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Cities Seeing Increased Revenue First Time in Seven Years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Infrastructure Spending Best Way to Spur the Local Economy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dirty="0" smtClean="0">
                <a:latin typeface="+mn-lt"/>
              </a:rPr>
              <a:t> Capital Revenues Down Since 2009 – When Will They Recover?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57200" y="228600"/>
            <a:ext cx="5181600" cy="6096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rgbClr val="6C8600"/>
                </a:solidFill>
                <a:latin typeface="Calibri" pitchFamily="34" charset="0"/>
                <a:ea typeface="+mj-ea"/>
                <a:cs typeface="Calibri" pitchFamily="34" charset="0"/>
              </a:rPr>
              <a:t>Why Now?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6C86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188" t="14062" r="32430" b="9375"/>
          <a:stretch>
            <a:fillRect/>
          </a:stretch>
        </p:blipFill>
        <p:spPr bwMode="auto">
          <a:xfrm>
            <a:off x="6781800" y="228600"/>
            <a:ext cx="2133600" cy="275122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3309" t="12500" r="31552" b="10938"/>
          <a:stretch>
            <a:fillRect/>
          </a:stretch>
        </p:blipFill>
        <p:spPr bwMode="auto">
          <a:xfrm>
            <a:off x="5715000" y="2133600"/>
            <a:ext cx="2286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34187" t="15625" r="32454" b="10938"/>
          <a:stretch>
            <a:fillRect/>
          </a:stretch>
        </p:blipFill>
        <p:spPr bwMode="auto">
          <a:xfrm>
            <a:off x="6705600" y="3886200"/>
            <a:ext cx="2133600" cy="271024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5638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Determine Your Recovery Path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953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50103</TotalTime>
  <Words>642</Words>
  <Application>Microsoft Office PowerPoint</Application>
  <PresentationFormat>On-screen Show (4:3)</PresentationFormat>
  <Paragraphs>115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Green Campus Partners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</dc:title>
  <dc:creator>JBT</dc:creator>
  <cp:lastModifiedBy>LindaV4-</cp:lastModifiedBy>
  <cp:revision>648</cp:revision>
  <dcterms:created xsi:type="dcterms:W3CDTF">2009-02-22T17:03:55Z</dcterms:created>
  <dcterms:modified xsi:type="dcterms:W3CDTF">2014-03-13T05:49:41Z</dcterms:modified>
</cp:coreProperties>
</file>